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4522" y="45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3/29/2026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127729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400" b="1">
                <a:solidFill>
                  <a:srgbClr val="FFFFFF"/>
                </a:solidFill>
                <a:latin typeface="Arial"/>
              </a:defRPr>
            </a:pPr>
            <a:r>
              <a:rPr dirty="0"/>
              <a:t>Remote Element Marker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11277295" cy="5221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rPr lang="en-US" dirty="0"/>
              <a:t>NVDA Addon - </a:t>
            </a:r>
            <a:r>
              <a:rPr dirty="0"/>
              <a:t>Version 1.0.0 </a:t>
            </a:r>
            <a:r>
              <a:rPr lang="en-US" dirty="0"/>
              <a:t>| OS: Windows 10 (1809)+</a:t>
            </a:r>
            <a:endParaRPr dirty="0"/>
          </a:p>
          <a:p>
            <a:pPr>
              <a:spcAft>
                <a:spcPts val="1600"/>
              </a:spcAft>
              <a:defRPr sz="2400">
                <a:solidFill>
                  <a:srgbClr val="FFFFFF"/>
                </a:solidFill>
                <a:latin typeface="Arial"/>
              </a:defRPr>
            </a:pPr>
            <a:br>
              <a:rPr lang="en-US" dirty="0"/>
            </a:br>
            <a:r>
              <a:rPr lang="en-US" dirty="0"/>
              <a:t>Team 2 - Optimistic Minds</a:t>
            </a:r>
            <a:endParaRPr dirty="0"/>
          </a:p>
          <a:p>
            <a:pPr algn="l">
              <a:spcAft>
                <a:spcPts val="1600"/>
              </a:spcAft>
              <a:defRPr sz="2400">
                <a:solidFill>
                  <a:srgbClr val="FFFFFF"/>
                </a:solidFill>
                <a:latin typeface="Arial"/>
              </a:defRPr>
            </a:pPr>
            <a:br>
              <a:rPr lang="en-US" dirty="0"/>
            </a:br>
            <a:r>
              <a:rPr dirty="0"/>
              <a:t>Members:</a:t>
            </a:r>
            <a:endParaRPr lang="en-US" dirty="0"/>
          </a:p>
          <a:p>
            <a:pPr>
              <a:spcAft>
                <a:spcPts val="16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rPr lang="en-US" dirty="0"/>
              <a:t>• Abhishek Satish Raut</a:t>
            </a:r>
          </a:p>
          <a:p>
            <a:pPr algn="l">
              <a:spcAft>
                <a:spcPts val="16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rPr lang="en-US" dirty="0"/>
              <a:t>• Lakshmanan A</a:t>
            </a:r>
            <a:endParaRPr dirty="0"/>
          </a:p>
          <a:p>
            <a:pPr algn="l">
              <a:spcAft>
                <a:spcPts val="16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rPr lang="en-US" dirty="0"/>
              <a:t>• Nagulan M</a:t>
            </a:r>
          </a:p>
          <a:p>
            <a:pPr>
              <a:spcAft>
                <a:spcPts val="16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rPr lang="en-US" dirty="0"/>
              <a:t>• Vignesh Devendran</a:t>
            </a:r>
          </a:p>
          <a:p>
            <a:pPr algn="l">
              <a:spcAft>
                <a:spcPts val="1600"/>
              </a:spcAft>
              <a:defRPr sz="2400">
                <a:solidFill>
                  <a:srgbClr val="FFFFFF"/>
                </a:solidFill>
                <a:latin typeface="Arial"/>
              </a:defRPr>
            </a:pPr>
            <a:endParaRPr dirty="0"/>
          </a:p>
        </p:txBody>
      </p:sp>
      <p:pic>
        <p:nvPicPr>
          <p:cNvPr id="4" name="slide1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144000" y="-9144000"/>
            <a:ext cx="914400" cy="91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4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400" b="1">
                <a:solidFill>
                  <a:srgbClr val="FFFFFF"/>
                </a:solidFill>
                <a:latin typeface="Arial"/>
              </a:defRPr>
            </a:pPr>
            <a:r>
              <a:t>Problem Statement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11277295" cy="423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rPr lang="en-US" dirty="0"/>
              <a:t>When a sighted user remotely controls a machine running NVDA (e.g., via Teams Remote Control), clicking an element and navigating lacks a mechanism to:</a:t>
            </a:r>
          </a:p>
          <a:p>
            <a:pPr>
              <a:spcAft>
                <a:spcPts val="1600"/>
              </a:spcAft>
              <a:defRPr sz="2400">
                <a:solidFill>
                  <a:srgbClr val="FFFFFF"/>
                </a:solidFill>
                <a:latin typeface="Arial"/>
              </a:defRPr>
            </a:pPr>
            <a:br>
              <a:rPr lang="en-US" dirty="0"/>
            </a:br>
            <a:r>
              <a:rPr lang="en-US" dirty="0"/>
              <a:t>• Assign a friendly name to label the element</a:t>
            </a:r>
          </a:p>
          <a:p>
            <a:pPr>
              <a:spcAft>
                <a:spcPts val="16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rPr lang="en-US" dirty="0"/>
              <a:t>• Assign a keyboard shortcut for quick access</a:t>
            </a:r>
          </a:p>
          <a:p>
            <a:pPr algn="l">
              <a:spcAft>
                <a:spcPts val="1600"/>
              </a:spcAft>
              <a:defRPr sz="2400">
                <a:solidFill>
                  <a:srgbClr val="FFFFFF"/>
                </a:solidFill>
                <a:latin typeface="Arial"/>
              </a:defRPr>
            </a:pPr>
            <a:endParaRPr lang="en-US" dirty="0"/>
          </a:p>
          <a:p>
            <a:pPr algn="l">
              <a:spcAft>
                <a:spcPts val="16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rPr lang="en-US" dirty="0"/>
              <a:t>The NVDA user then struggles to relocate and activate that element independently, hindering accessibility in collaborative scenarios like training or support.</a:t>
            </a:r>
          </a:p>
        </p:txBody>
      </p:sp>
      <p:pic>
        <p:nvPicPr>
          <p:cNvPr id="4" name="slide2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144000" y="-9144000"/>
            <a:ext cx="914400" cy="91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6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400" b="1">
                <a:solidFill>
                  <a:srgbClr val="FFFFFF"/>
                </a:solidFill>
                <a:latin typeface="Arial"/>
              </a:defRPr>
            </a:pPr>
            <a:r>
              <a:t>Solution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11277295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6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rPr dirty="0"/>
              <a:t>Remote Element Marker is an NVDA add-on that:</a:t>
            </a:r>
            <a:endParaRPr lang="en-US" dirty="0"/>
          </a:p>
          <a:p>
            <a:pPr algn="l">
              <a:spcAft>
                <a:spcPts val="1600"/>
              </a:spcAft>
              <a:defRPr sz="2400">
                <a:solidFill>
                  <a:srgbClr val="FFFFFF"/>
                </a:solidFill>
                <a:latin typeface="Arial"/>
              </a:defRPr>
            </a:pPr>
            <a:endParaRPr dirty="0"/>
          </a:p>
          <a:p>
            <a:pPr algn="l">
              <a:spcAft>
                <a:spcPts val="16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rPr dirty="0"/>
              <a:t>• Lets you assign a friendly name to any</a:t>
            </a:r>
            <a:r>
              <a:rPr lang="en-US" dirty="0"/>
              <a:t> </a:t>
            </a:r>
            <a:r>
              <a:rPr dirty="0"/>
              <a:t>element</a:t>
            </a:r>
            <a:r>
              <a:rPr lang="en-US" dirty="0"/>
              <a:t> in the webpage</a:t>
            </a:r>
            <a:endParaRPr dirty="0"/>
          </a:p>
          <a:p>
            <a:pPr algn="l">
              <a:spcAft>
                <a:spcPts val="16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rPr dirty="0"/>
              <a:t>• Allows optional keyboard shortcut assignment</a:t>
            </a:r>
          </a:p>
          <a:p>
            <a:pPr algn="l">
              <a:spcAft>
                <a:spcPts val="16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rPr dirty="0"/>
              <a:t>• Enables direct navigation to marked elements anytime</a:t>
            </a:r>
          </a:p>
          <a:p>
            <a:pPr algn="l">
              <a:spcAft>
                <a:spcPts val="1600"/>
              </a:spcAft>
              <a:defRPr sz="2400">
                <a:solidFill>
                  <a:srgbClr val="FFFFFF"/>
                </a:solidFill>
                <a:latin typeface="Arial"/>
              </a:defRPr>
            </a:pPr>
            <a:endParaRPr dirty="0"/>
          </a:p>
          <a:p>
            <a:pPr algn="l">
              <a:spcAft>
                <a:spcPts val="16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rPr dirty="0"/>
              <a:t>Useful for both VI users (mark via navigator) and sighted helpers (mark via mouse pointer during remote sessions).</a:t>
            </a:r>
            <a:r>
              <a:rPr lang="en-US" dirty="0"/>
              <a:t> </a:t>
            </a:r>
            <a:endParaRPr dirty="0"/>
          </a:p>
        </p:txBody>
      </p:sp>
      <p:pic>
        <p:nvPicPr>
          <p:cNvPr id="4" name="slide3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144000" y="-9144000"/>
            <a:ext cx="914400" cy="91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400" b="1">
                <a:solidFill>
                  <a:srgbClr val="FFFFFF"/>
                </a:solidFill>
                <a:latin typeface="Arial"/>
              </a:defRPr>
            </a:pPr>
            <a:r>
              <a:t>Technology Used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11277295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6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rPr dirty="0"/>
              <a:t>• Python 3.13 - Core programming language</a:t>
            </a:r>
          </a:p>
          <a:p>
            <a:pPr algn="l">
              <a:spcAft>
                <a:spcPts val="16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SCons</a:t>
            </a:r>
            <a:r>
              <a:rPr dirty="0"/>
              <a:t> - Build system for NVDA add-on packaging</a:t>
            </a:r>
          </a:p>
          <a:p>
            <a:pPr algn="l">
              <a:spcAft>
                <a:spcPts val="16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rPr dirty="0"/>
              <a:t>• Ruff - Linting and code formatting</a:t>
            </a:r>
          </a:p>
          <a:p>
            <a:pPr algn="l">
              <a:spcAft>
                <a:spcPts val="16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Pyright</a:t>
            </a:r>
            <a:r>
              <a:rPr dirty="0"/>
              <a:t> - Static type checking</a:t>
            </a:r>
          </a:p>
          <a:p>
            <a:pPr algn="l">
              <a:spcAft>
                <a:spcPts val="16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rPr dirty="0"/>
              <a:t>• GPL v2 </a:t>
            </a:r>
            <a:r>
              <a:rPr lang="en-US" dirty="0"/>
              <a:t>–</a:t>
            </a:r>
            <a:r>
              <a:rPr dirty="0"/>
              <a:t> Open</a:t>
            </a:r>
            <a:r>
              <a:rPr lang="en-US" dirty="0"/>
              <a:t>-S</a:t>
            </a:r>
            <a:r>
              <a:rPr dirty="0"/>
              <a:t>ource license</a:t>
            </a:r>
          </a:p>
          <a:p>
            <a:pPr algn="l">
              <a:spcAft>
                <a:spcPts val="1600"/>
              </a:spcAft>
              <a:defRPr sz="2400">
                <a:solidFill>
                  <a:srgbClr val="FFFFFF"/>
                </a:solidFill>
                <a:latin typeface="Arial"/>
              </a:defRPr>
            </a:pPr>
            <a:endParaRPr dirty="0"/>
          </a:p>
          <a:p>
            <a:pPr algn="l">
              <a:spcAft>
                <a:spcPts val="16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rPr dirty="0"/>
              <a:t>Built on NVDA's Python-based architecture using </a:t>
            </a:r>
            <a:r>
              <a:rPr dirty="0" err="1"/>
              <a:t>globalPluginHandler</a:t>
            </a:r>
            <a:r>
              <a:rPr dirty="0"/>
              <a:t>, </a:t>
            </a:r>
            <a:r>
              <a:rPr dirty="0" err="1"/>
              <a:t>appModuleHandler</a:t>
            </a:r>
            <a:r>
              <a:rPr dirty="0"/>
              <a:t>, and </a:t>
            </a:r>
            <a:r>
              <a:rPr dirty="0" err="1"/>
              <a:t>scriptHandler</a:t>
            </a:r>
            <a:r>
              <a:rPr dirty="0"/>
              <a:t> APIs.</a:t>
            </a:r>
          </a:p>
        </p:txBody>
      </p:sp>
      <p:pic>
        <p:nvPicPr>
          <p:cNvPr id="4" name="slide4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144000" y="-9144000"/>
            <a:ext cx="914400" cy="91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1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127729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400" b="1">
                <a:solidFill>
                  <a:srgbClr val="FFFFFF"/>
                </a:solidFill>
                <a:latin typeface="Arial"/>
              </a:defRPr>
            </a:pPr>
            <a:r>
              <a:rPr dirty="0"/>
              <a:t>Demo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11277295" cy="4483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rPr lang="en-US" dirty="0"/>
              <a:t>Keyboard Shortcuts:</a:t>
            </a:r>
            <a:endParaRPr dirty="0"/>
          </a:p>
          <a:p>
            <a:pPr algn="l">
              <a:spcAft>
                <a:spcPts val="16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NVDA+Alt+N</a:t>
            </a:r>
            <a:r>
              <a:rPr dirty="0"/>
              <a:t> - Mark element under mouse pointer</a:t>
            </a:r>
          </a:p>
          <a:p>
            <a:pPr algn="l">
              <a:spcAft>
                <a:spcPts val="16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NVDA+Alt+B</a:t>
            </a:r>
            <a:r>
              <a:rPr dirty="0"/>
              <a:t> - Mark element at navigator / virtual caret</a:t>
            </a:r>
          </a:p>
          <a:p>
            <a:pPr algn="l">
              <a:spcAft>
                <a:spcPts val="16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NVDA+Alt+L</a:t>
            </a:r>
            <a:r>
              <a:rPr dirty="0"/>
              <a:t> - Open marker list (activate, edit, delete)</a:t>
            </a:r>
          </a:p>
          <a:p>
            <a:pPr algn="l">
              <a:spcAft>
                <a:spcPts val="16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NVDA+Alt+Shift+M</a:t>
            </a:r>
            <a:r>
              <a:rPr dirty="0"/>
              <a:t> - Open marker manager for current app</a:t>
            </a:r>
          </a:p>
          <a:p>
            <a:pPr algn="l">
              <a:spcAft>
                <a:spcPts val="16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NVDA+Alt+A</a:t>
            </a:r>
            <a:r>
              <a:rPr dirty="0"/>
              <a:t> - Toggle label announcements on/off</a:t>
            </a:r>
            <a:endParaRPr lang="en-US" dirty="0"/>
          </a:p>
          <a:p>
            <a:pPr algn="l">
              <a:spcAft>
                <a:spcPts val="1600"/>
              </a:spcAft>
              <a:defRPr sz="2400">
                <a:solidFill>
                  <a:srgbClr val="FFFFFF"/>
                </a:solidFill>
                <a:latin typeface="Arial"/>
              </a:defRPr>
            </a:pPr>
            <a:endParaRPr lang="en-US" dirty="0"/>
          </a:p>
          <a:p>
            <a:pPr>
              <a:spcAft>
                <a:spcPts val="16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rPr lang="en-US" dirty="0"/>
              <a:t>All shortcuts are customizable in NVDA's Input Gestures dialog</a:t>
            </a:r>
            <a:endParaRPr dirty="0"/>
          </a:p>
        </p:txBody>
      </p:sp>
      <p:pic>
        <p:nvPicPr>
          <p:cNvPr id="4" name="slide5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144000" y="-9144000"/>
            <a:ext cx="914400" cy="91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4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400" b="1">
                <a:solidFill>
                  <a:srgbClr val="FFFFFF"/>
                </a:solidFill>
                <a:latin typeface="Arial"/>
              </a:defRPr>
            </a:pPr>
            <a:r>
              <a:t>Future Improvements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11277295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6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rPr dirty="0"/>
              <a:t>• Extend beyond browsers to native Windows applications</a:t>
            </a:r>
          </a:p>
          <a:p>
            <a:pPr algn="l">
              <a:spcAft>
                <a:spcPts val="16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rPr dirty="0"/>
              <a:t>• Improve element resolution for dynamically changing pages</a:t>
            </a:r>
          </a:p>
          <a:p>
            <a:pPr algn="l">
              <a:spcAft>
                <a:spcPts val="16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rPr dirty="0"/>
              <a:t>• Add import/export functionality for marker configurations</a:t>
            </a:r>
          </a:p>
          <a:p>
            <a:pPr algn="l">
              <a:spcAft>
                <a:spcPts val="16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rPr dirty="0"/>
              <a:t>• Community-driven enhancements via GitHub contributions</a:t>
            </a:r>
          </a:p>
        </p:txBody>
      </p:sp>
      <p:pic>
        <p:nvPicPr>
          <p:cNvPr id="4" name="slide6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144000" y="-9144000"/>
            <a:ext cx="914400" cy="91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340</Words>
  <Application>Microsoft Office PowerPoint</Application>
  <PresentationFormat>Widescreen</PresentationFormat>
  <Paragraphs>44</Paragraphs>
  <Slides>6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Abhishek Raut</cp:lastModifiedBy>
  <cp:revision>8</cp:revision>
  <dcterms:created xsi:type="dcterms:W3CDTF">2013-01-27T09:14:16Z</dcterms:created>
  <dcterms:modified xsi:type="dcterms:W3CDTF">2026-03-29T16:14:46Z</dcterms:modified>
  <cp:category/>
</cp:coreProperties>
</file>